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9.jpeg" ContentType="image/jpeg"/>
  <Override PartName="/ppt/media/image17.jpeg" ContentType="image/jpeg"/>
  <Override PartName="/ppt/media/image3.png" ContentType="image/png"/>
  <Override PartName="/ppt/media/image1.jpeg" ContentType="image/jpeg"/>
  <Override PartName="/ppt/media/image2.png" ContentType="image/png"/>
  <Override PartName="/ppt/media/image4.png" ContentType="image/png"/>
  <Override PartName="/ppt/media/image7.png" ContentType="image/png"/>
  <Override PartName="/ppt/media/image5.jpeg" ContentType="image/jpeg"/>
  <Override PartName="/ppt/media/image6.png" ContentType="image/png"/>
  <Override PartName="/ppt/media/image23.jpeg" ContentType="image/jpeg"/>
  <Override PartName="/ppt/media/image8.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png" ContentType="image/png"/>
  <Override PartName="/ppt/media/image16.png" ContentType="image/pn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3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3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3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3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3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3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4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4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4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4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4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4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58"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60"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6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400" spc="-1" strike="noStrike">
              <a:solidFill>
                <a:srgbClr val="262626"/>
              </a:solidFill>
              <a:latin typeface="Garamond"/>
            </a:endParaRPr>
          </a:p>
        </p:txBody>
      </p:sp>
      <p:sp>
        <p:nvSpPr>
          <p:cNvPr id="6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6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400" spc="-1" strike="noStrike">
              <a:solidFill>
                <a:srgbClr val="262626"/>
              </a:solidFill>
              <a:latin typeface="Garamond"/>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12"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7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400" spc="-1" strike="noStrike">
              <a:solidFill>
                <a:srgbClr val="262626"/>
              </a:solidFill>
              <a:latin typeface="Garamond"/>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73"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7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77"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79"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80"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8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8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85"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87"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88"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89"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90"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91"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92"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1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400" spc="-1" strike="noStrike">
              <a:solidFill>
                <a:srgbClr val="262626"/>
              </a:solidFill>
              <a:latin typeface="Garamond"/>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2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400" spc="-1" strike="noStrike">
              <a:solidFill>
                <a:srgbClr val="262626"/>
              </a:solidFill>
              <a:latin typeface="Garamond"/>
            </a:endParaRPr>
          </a:p>
        </p:txBody>
      </p:sp>
      <p:sp>
        <p:nvSpPr>
          <p:cNvPr id="2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2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400" spc="-1" strike="noStrike">
              <a:solidFill>
                <a:srgbClr val="262626"/>
              </a:solidFill>
              <a:latin typeface="Garamond"/>
            </a:endParaRPr>
          </a:p>
        </p:txBody>
      </p:sp>
      <p:sp>
        <p:nvSpPr>
          <p:cNvPr id="2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2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Garamond"/>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3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0" name="Group 1"/>
          <p:cNvGrpSpPr/>
          <p:nvPr/>
        </p:nvGrpSpPr>
        <p:grpSpPr>
          <a:xfrm>
            <a:off x="-15840" y="0"/>
            <a:ext cx="12229560" cy="6855840"/>
            <a:chOff x="-15840" y="0"/>
            <a:chExt cx="12229560" cy="6855840"/>
          </a:xfrm>
        </p:grpSpPr>
        <p:pic>
          <p:nvPicPr>
            <p:cNvPr id="1" name="Picture 7" descr=""/>
            <p:cNvPicPr/>
            <p:nvPr/>
          </p:nvPicPr>
          <p:blipFill>
            <a:blip r:embed="rId3"/>
            <a:stretch/>
          </p:blipFill>
          <p:spPr>
            <a:xfrm>
              <a:off x="0" y="0"/>
              <a:ext cx="12188520" cy="6855840"/>
            </a:xfrm>
            <a:prstGeom prst="rect">
              <a:avLst/>
            </a:prstGeom>
            <a:ln>
              <a:noFill/>
            </a:ln>
          </p:spPr>
        </p:pic>
        <p:sp>
          <p:nvSpPr>
            <p:cNvPr id="2" name="CustomShape 2"/>
            <p:cNvSpPr/>
            <p:nvPr/>
          </p:nvSpPr>
          <p:spPr>
            <a:xfrm>
              <a:off x="608040" y="609480"/>
              <a:ext cx="10972440" cy="5638320"/>
            </a:xfrm>
            <a:prstGeom prst="rect">
              <a:avLst/>
            </a:prstGeom>
            <a:noFill/>
            <a:ln w="15840">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
            <p:cNvPicPr/>
            <p:nvPr/>
          </p:nvPicPr>
          <p:blipFill>
            <a:blip r:embed="rId4"/>
            <a:stretch/>
          </p:blipFill>
          <p:spPr>
            <a:xfrm>
              <a:off x="-15840" y="3153960"/>
              <a:ext cx="776880" cy="606240"/>
            </a:xfrm>
            <a:prstGeom prst="rect">
              <a:avLst/>
            </a:prstGeom>
            <a:ln>
              <a:noFill/>
            </a:ln>
          </p:spPr>
        </p:pic>
        <p:pic>
          <p:nvPicPr>
            <p:cNvPr id="4" name="Picture 10" descr=""/>
            <p:cNvPicPr/>
            <p:nvPr/>
          </p:nvPicPr>
          <p:blipFill>
            <a:blip r:embed="rId5"/>
            <a:stretch/>
          </p:blipFill>
          <p:spPr>
            <a:xfrm>
              <a:off x="11436840" y="3153960"/>
              <a:ext cx="776880" cy="606240"/>
            </a:xfrm>
            <a:prstGeom prst="rect">
              <a:avLst/>
            </a:prstGeom>
            <a:ln>
              <a:noFill/>
            </a:ln>
          </p:spPr>
        </p:pic>
      </p:grpSp>
      <p:sp>
        <p:nvSpPr>
          <p:cNvPr id="5" name="Line 3"/>
          <p:cNvSpPr/>
          <p:nvPr/>
        </p:nvSpPr>
        <p:spPr>
          <a:xfrm>
            <a:off x="1396080" y="2421360"/>
            <a:ext cx="9407160" cy="360"/>
          </a:xfrm>
          <a:prstGeom prst="line">
            <a:avLst/>
          </a:prstGeom>
          <a:ln>
            <a:round/>
          </a:ln>
        </p:spPr>
        <p:style>
          <a:lnRef idx="2">
            <a:schemeClr val="accent1"/>
          </a:lnRef>
          <a:fillRef idx="0">
            <a:schemeClr val="accent1"/>
          </a:fillRef>
          <a:effectRef idx="1">
            <a:schemeClr val="accent1"/>
          </a:effectRef>
          <a:fontRef idx="minor"/>
        </p:style>
      </p:sp>
      <p:sp>
        <p:nvSpPr>
          <p:cNvPr id="6" name="PlaceHolder 4"/>
          <p:cNvSpPr>
            <a:spLocks noGrp="1"/>
          </p:cNvSpPr>
          <p:nvPr>
            <p:ph type="title"/>
          </p:nvPr>
        </p:nvSpPr>
        <p:spPr>
          <a:xfrm>
            <a:off x="1295280" y="982080"/>
            <a:ext cx="9600840" cy="1303560"/>
          </a:xfrm>
          <a:prstGeom prst="rect">
            <a:avLst/>
          </a:prstGeom>
        </p:spPr>
        <p:txBody>
          <a:bodyPr anchor="ctr"/>
          <a:p>
            <a:pPr algn="ctr">
              <a:lnSpc>
                <a:spcPct val="100000"/>
              </a:lnSpc>
            </a:pPr>
            <a:r>
              <a:rPr b="0" lang="en-US" sz="4400" spc="-1" strike="noStrike">
                <a:solidFill>
                  <a:srgbClr val="262626"/>
                </a:solidFill>
                <a:latin typeface="Garamond"/>
              </a:rPr>
              <a:t>Kliknij, aby edytować styl</a:t>
            </a:r>
            <a:endParaRPr b="0" lang="en-US" sz="4400" spc="-1" strike="noStrike">
              <a:solidFill>
                <a:srgbClr val="000000"/>
              </a:solidFill>
              <a:latin typeface="Garamond"/>
            </a:endParaRPr>
          </a:p>
        </p:txBody>
      </p:sp>
      <p:sp>
        <p:nvSpPr>
          <p:cNvPr id="7" name="PlaceHolder 5"/>
          <p:cNvSpPr>
            <a:spLocks noGrp="1"/>
          </p:cNvSpPr>
          <p:nvPr>
            <p:ph type="body"/>
          </p:nvPr>
        </p:nvSpPr>
        <p:spPr>
          <a:xfrm>
            <a:off x="1295280" y="2557080"/>
            <a:ext cx="9600840" cy="3318480"/>
          </a:xfrm>
          <a:prstGeom prst="rect">
            <a:avLst/>
          </a:prstGeom>
        </p:spPr>
        <p:txBody>
          <a:bodyPr/>
          <a:p>
            <a:pPr marL="285840" indent="-285480">
              <a:lnSpc>
                <a:spcPct val="100000"/>
              </a:lnSpc>
              <a:spcBef>
                <a:spcPts val="479"/>
              </a:spcBef>
              <a:spcAft>
                <a:spcPts val="601"/>
              </a:spcAft>
              <a:buClr>
                <a:srgbClr val="83992a"/>
              </a:buClr>
              <a:buSzPct val="115000"/>
              <a:buFont typeface="Arial"/>
              <a:buChar char="•"/>
            </a:pPr>
            <a:r>
              <a:rPr b="0" lang="en-US" sz="2400" spc="-1" strike="noStrike">
                <a:solidFill>
                  <a:srgbClr val="262626"/>
                </a:solidFill>
                <a:latin typeface="Garamond"/>
              </a:rPr>
              <a:t>Edytuj style wzorca tekstu</a:t>
            </a:r>
            <a:endParaRPr b="0" lang="en-US" sz="2400" spc="-1" strike="noStrike">
              <a:solidFill>
                <a:srgbClr val="262626"/>
              </a:solidFill>
              <a:latin typeface="Garamond"/>
            </a:endParaRPr>
          </a:p>
          <a:p>
            <a:pPr lvl="1" marL="743040" indent="-285480">
              <a:lnSpc>
                <a:spcPct val="100000"/>
              </a:lnSpc>
              <a:spcBef>
                <a:spcPts val="400"/>
              </a:spcBef>
              <a:spcAft>
                <a:spcPts val="601"/>
              </a:spcAft>
              <a:buClr>
                <a:srgbClr val="83992a"/>
              </a:buClr>
              <a:buSzPct val="115000"/>
              <a:buFont typeface="Arial"/>
              <a:buChar char="•"/>
            </a:pPr>
            <a:r>
              <a:rPr b="0" lang="en-US" sz="2000" spc="-1" strike="noStrike">
                <a:solidFill>
                  <a:srgbClr val="262626"/>
                </a:solidFill>
                <a:latin typeface="Garamond"/>
              </a:rPr>
              <a:t>Drugi poziom</a:t>
            </a:r>
            <a:endParaRPr b="0" lang="en-US" sz="2000" spc="-1" strike="noStrike">
              <a:solidFill>
                <a:srgbClr val="262626"/>
              </a:solidFill>
              <a:latin typeface="Garamond"/>
            </a:endParaRPr>
          </a:p>
          <a:p>
            <a:pPr lvl="2" marL="1200240" indent="-285480">
              <a:lnSpc>
                <a:spcPct val="100000"/>
              </a:lnSpc>
              <a:spcBef>
                <a:spcPts val="360"/>
              </a:spcBef>
              <a:spcAft>
                <a:spcPts val="601"/>
              </a:spcAft>
              <a:buClr>
                <a:srgbClr val="83992a"/>
              </a:buClr>
              <a:buSzPct val="115000"/>
              <a:buFont typeface="Arial"/>
              <a:buChar char="•"/>
            </a:pPr>
            <a:r>
              <a:rPr b="0" lang="en-US" sz="1800" spc="-1" strike="noStrike">
                <a:solidFill>
                  <a:srgbClr val="262626"/>
                </a:solidFill>
                <a:latin typeface="Garamond"/>
              </a:rPr>
              <a:t>Trzeci poziom</a:t>
            </a:r>
            <a:endParaRPr b="0" lang="en-US" sz="1800" spc="-1" strike="noStrike">
              <a:solidFill>
                <a:srgbClr val="262626"/>
              </a:solidFill>
              <a:latin typeface="Garamond"/>
            </a:endParaRPr>
          </a:p>
          <a:p>
            <a:pPr lvl="3" marL="1542960" indent="-171000">
              <a:lnSpc>
                <a:spcPct val="100000"/>
              </a:lnSpc>
              <a:spcBef>
                <a:spcPts val="320"/>
              </a:spcBef>
              <a:spcAft>
                <a:spcPts val="601"/>
              </a:spcAft>
              <a:buClr>
                <a:srgbClr val="83992a"/>
              </a:buClr>
              <a:buSzPct val="115000"/>
              <a:buFont typeface="Arial"/>
              <a:buChar char="•"/>
            </a:pPr>
            <a:r>
              <a:rPr b="0" lang="en-US" sz="1600" spc="-1" strike="noStrike">
                <a:solidFill>
                  <a:srgbClr val="262626"/>
                </a:solidFill>
                <a:latin typeface="Garamond"/>
              </a:rPr>
              <a:t>Czwarty poziom</a:t>
            </a:r>
            <a:endParaRPr b="0" lang="en-US" sz="1600" spc="-1" strike="noStrike">
              <a:solidFill>
                <a:srgbClr val="262626"/>
              </a:solidFill>
              <a:latin typeface="Garamond"/>
            </a:endParaRPr>
          </a:p>
          <a:p>
            <a:pPr lvl="4" marL="2000160" indent="-171000">
              <a:lnSpc>
                <a:spcPct val="100000"/>
              </a:lnSpc>
              <a:spcBef>
                <a:spcPts val="281"/>
              </a:spcBef>
              <a:spcAft>
                <a:spcPts val="601"/>
              </a:spcAft>
              <a:buClr>
                <a:srgbClr val="83992a"/>
              </a:buClr>
              <a:buSzPct val="115000"/>
              <a:buFont typeface="Arial"/>
              <a:buChar char="•"/>
            </a:pPr>
            <a:r>
              <a:rPr b="0" lang="en-US" sz="1400" spc="-1" strike="noStrike">
                <a:solidFill>
                  <a:srgbClr val="262626"/>
                </a:solidFill>
                <a:latin typeface="Garamond"/>
              </a:rPr>
              <a:t>Piąty poziom</a:t>
            </a:r>
            <a:endParaRPr b="0" lang="en-US" sz="1400" spc="-1" strike="noStrike">
              <a:solidFill>
                <a:srgbClr val="262626"/>
              </a:solidFill>
              <a:latin typeface="Garamond"/>
            </a:endParaRPr>
          </a:p>
        </p:txBody>
      </p:sp>
      <p:sp>
        <p:nvSpPr>
          <p:cNvPr id="8" name="PlaceHolder 6"/>
          <p:cNvSpPr>
            <a:spLocks noGrp="1"/>
          </p:cNvSpPr>
          <p:nvPr>
            <p:ph type="dt"/>
          </p:nvPr>
        </p:nvSpPr>
        <p:spPr>
          <a:xfrm>
            <a:off x="8677440" y="5969160"/>
            <a:ext cx="1599840" cy="279000"/>
          </a:xfrm>
          <a:prstGeom prst="rect">
            <a:avLst/>
          </a:prstGeom>
        </p:spPr>
        <p:txBody>
          <a:bodyPr anchor="ctr"/>
          <a:p>
            <a:pPr algn="r">
              <a:lnSpc>
                <a:spcPct val="100000"/>
              </a:lnSpc>
            </a:pPr>
            <a:fld id="{43A17316-39D0-447E-81D0-996790400B04}" type="datetime">
              <a:rPr b="0" lang="pl-PL" sz="1000" spc="-1" strike="noStrike">
                <a:solidFill>
                  <a:srgbClr val="000000"/>
                </a:solidFill>
                <a:latin typeface="Garamond"/>
              </a:rPr>
              <a:t>21-4-29</a:t>
            </a:fld>
            <a:endParaRPr b="0" lang="pl-PL" sz="1000" spc="-1" strike="noStrike">
              <a:latin typeface="Times New Roman"/>
            </a:endParaRPr>
          </a:p>
        </p:txBody>
      </p:sp>
      <p:sp>
        <p:nvSpPr>
          <p:cNvPr id="9" name="PlaceHolder 7"/>
          <p:cNvSpPr>
            <a:spLocks noGrp="1"/>
          </p:cNvSpPr>
          <p:nvPr>
            <p:ph type="ftr"/>
          </p:nvPr>
        </p:nvSpPr>
        <p:spPr>
          <a:xfrm>
            <a:off x="1295280" y="5969160"/>
            <a:ext cx="7305480" cy="279000"/>
          </a:xfrm>
          <a:prstGeom prst="rect">
            <a:avLst/>
          </a:prstGeom>
        </p:spPr>
        <p:txBody>
          <a:bodyPr anchor="ctr"/>
          <a:p>
            <a:endParaRPr b="0" lang="pl-PL" sz="2400" spc="-1" strike="noStrike">
              <a:latin typeface="Times New Roman"/>
            </a:endParaRPr>
          </a:p>
        </p:txBody>
      </p:sp>
      <p:sp>
        <p:nvSpPr>
          <p:cNvPr id="10" name="PlaceHolder 8"/>
          <p:cNvSpPr>
            <a:spLocks noGrp="1"/>
          </p:cNvSpPr>
          <p:nvPr>
            <p:ph type="sldNum"/>
          </p:nvPr>
        </p:nvSpPr>
        <p:spPr>
          <a:xfrm>
            <a:off x="10353960" y="5969160"/>
            <a:ext cx="542160" cy="279000"/>
          </a:xfrm>
          <a:prstGeom prst="rect">
            <a:avLst/>
          </a:prstGeom>
        </p:spPr>
        <p:txBody>
          <a:bodyPr anchor="ctr"/>
          <a:p>
            <a:pPr algn="r">
              <a:lnSpc>
                <a:spcPct val="100000"/>
              </a:lnSpc>
            </a:pPr>
            <a:fld id="{E27A8D72-2244-4C5D-B4DB-3B7D7A6AC9C9}" type="slidenum">
              <a:rPr b="0" lang="pl-PL" sz="1000" spc="-1" strike="noStrike">
                <a:solidFill>
                  <a:srgbClr val="000000"/>
                </a:solidFill>
                <a:latin typeface="Garamond"/>
              </a:rPr>
              <a:t>&lt;numer&gt;</a:t>
            </a:fld>
            <a:endParaRPr b="0" lang="pl-PL"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grpSp>
        <p:nvGrpSpPr>
          <p:cNvPr id="47" name="Group 1"/>
          <p:cNvGrpSpPr/>
          <p:nvPr/>
        </p:nvGrpSpPr>
        <p:grpSpPr>
          <a:xfrm>
            <a:off x="-15840" y="0"/>
            <a:ext cx="12229560" cy="6855840"/>
            <a:chOff x="-15840" y="0"/>
            <a:chExt cx="12229560" cy="6855840"/>
          </a:xfrm>
        </p:grpSpPr>
        <p:pic>
          <p:nvPicPr>
            <p:cNvPr id="48" name="Picture 7" descr=""/>
            <p:cNvPicPr/>
            <p:nvPr/>
          </p:nvPicPr>
          <p:blipFill>
            <a:blip r:embed="rId3"/>
            <a:stretch/>
          </p:blipFill>
          <p:spPr>
            <a:xfrm>
              <a:off x="0" y="0"/>
              <a:ext cx="12188520" cy="6855840"/>
            </a:xfrm>
            <a:prstGeom prst="rect">
              <a:avLst/>
            </a:prstGeom>
            <a:ln>
              <a:noFill/>
            </a:ln>
          </p:spPr>
        </p:pic>
        <p:sp>
          <p:nvSpPr>
            <p:cNvPr id="49" name="CustomShape 2"/>
            <p:cNvSpPr/>
            <p:nvPr/>
          </p:nvSpPr>
          <p:spPr>
            <a:xfrm>
              <a:off x="608040" y="609480"/>
              <a:ext cx="10972440" cy="5638320"/>
            </a:xfrm>
            <a:prstGeom prst="rect">
              <a:avLst/>
            </a:prstGeom>
            <a:noFill/>
            <a:ln w="15840">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50" name="Picture 9" descr=""/>
            <p:cNvPicPr/>
            <p:nvPr/>
          </p:nvPicPr>
          <p:blipFill>
            <a:blip r:embed="rId4"/>
            <a:stretch/>
          </p:blipFill>
          <p:spPr>
            <a:xfrm>
              <a:off x="-15840" y="3153960"/>
              <a:ext cx="776880" cy="606240"/>
            </a:xfrm>
            <a:prstGeom prst="rect">
              <a:avLst/>
            </a:prstGeom>
            <a:ln>
              <a:noFill/>
            </a:ln>
          </p:spPr>
        </p:pic>
        <p:pic>
          <p:nvPicPr>
            <p:cNvPr id="51" name="Picture 10" descr=""/>
            <p:cNvPicPr/>
            <p:nvPr/>
          </p:nvPicPr>
          <p:blipFill>
            <a:blip r:embed="rId5"/>
            <a:stretch/>
          </p:blipFill>
          <p:spPr>
            <a:xfrm>
              <a:off x="11436840" y="3153960"/>
              <a:ext cx="776880" cy="606240"/>
            </a:xfrm>
            <a:prstGeom prst="rect">
              <a:avLst/>
            </a:prstGeom>
            <a:ln>
              <a:noFill/>
            </a:ln>
          </p:spPr>
        </p:pic>
      </p:grpSp>
      <p:sp>
        <p:nvSpPr>
          <p:cNvPr id="52" name="PlaceHolder 3"/>
          <p:cNvSpPr>
            <a:spLocks noGrp="1"/>
          </p:cNvSpPr>
          <p:nvPr>
            <p:ph type="dt"/>
          </p:nvPr>
        </p:nvSpPr>
        <p:spPr>
          <a:xfrm>
            <a:off x="8677440" y="5969160"/>
            <a:ext cx="1599840" cy="279000"/>
          </a:xfrm>
          <a:prstGeom prst="rect">
            <a:avLst/>
          </a:prstGeom>
        </p:spPr>
        <p:txBody>
          <a:bodyPr anchor="ctr"/>
          <a:p>
            <a:pPr algn="r">
              <a:lnSpc>
                <a:spcPct val="100000"/>
              </a:lnSpc>
            </a:pPr>
            <a:fld id="{48E29F3C-9DF4-444F-807E-F9AE94DCDC4F}" type="datetime">
              <a:rPr b="0" lang="pl-PL" sz="1000" spc="-1" strike="noStrike">
                <a:solidFill>
                  <a:srgbClr val="000000"/>
                </a:solidFill>
                <a:latin typeface="Garamond"/>
              </a:rPr>
              <a:t>21-4-29</a:t>
            </a:fld>
            <a:endParaRPr b="0" lang="pl-PL" sz="1000" spc="-1" strike="noStrike">
              <a:latin typeface="Times New Roman"/>
            </a:endParaRPr>
          </a:p>
        </p:txBody>
      </p:sp>
      <p:sp>
        <p:nvSpPr>
          <p:cNvPr id="53" name="PlaceHolder 4"/>
          <p:cNvSpPr>
            <a:spLocks noGrp="1"/>
          </p:cNvSpPr>
          <p:nvPr>
            <p:ph type="ftr"/>
          </p:nvPr>
        </p:nvSpPr>
        <p:spPr>
          <a:xfrm>
            <a:off x="1295280" y="5969160"/>
            <a:ext cx="7305480" cy="279000"/>
          </a:xfrm>
          <a:prstGeom prst="rect">
            <a:avLst/>
          </a:prstGeom>
        </p:spPr>
        <p:txBody>
          <a:bodyPr anchor="ctr"/>
          <a:p>
            <a:endParaRPr b="0" lang="pl-PL" sz="2400" spc="-1" strike="noStrike">
              <a:latin typeface="Times New Roman"/>
            </a:endParaRPr>
          </a:p>
        </p:txBody>
      </p:sp>
      <p:sp>
        <p:nvSpPr>
          <p:cNvPr id="54" name="PlaceHolder 5"/>
          <p:cNvSpPr>
            <a:spLocks noGrp="1"/>
          </p:cNvSpPr>
          <p:nvPr>
            <p:ph type="sldNum"/>
          </p:nvPr>
        </p:nvSpPr>
        <p:spPr>
          <a:xfrm>
            <a:off x="10353960" y="5969160"/>
            <a:ext cx="542160" cy="279000"/>
          </a:xfrm>
          <a:prstGeom prst="rect">
            <a:avLst/>
          </a:prstGeom>
        </p:spPr>
        <p:txBody>
          <a:bodyPr anchor="ctr"/>
          <a:p>
            <a:pPr algn="r">
              <a:lnSpc>
                <a:spcPct val="100000"/>
              </a:lnSpc>
            </a:pPr>
            <a:fld id="{5F1DA7A4-95B0-40E6-A759-9898EE328B9C}" type="slidenum">
              <a:rPr b="0" lang="pl-PL" sz="1000" spc="-1" strike="noStrike">
                <a:solidFill>
                  <a:srgbClr val="000000"/>
                </a:solidFill>
                <a:latin typeface="Garamond"/>
              </a:rPr>
              <a:t>&lt;numer&gt;</a:t>
            </a:fld>
            <a:endParaRPr b="0" lang="pl-PL" sz="1000" spc="-1" strike="noStrike">
              <a:latin typeface="Times New Roman"/>
            </a:endParaRPr>
          </a:p>
        </p:txBody>
      </p:sp>
      <p:sp>
        <p:nvSpPr>
          <p:cNvPr id="55" name="PlaceHolder 6"/>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latin typeface="Garamond"/>
              </a:rPr>
              <a:t>Kliknij, aby edytować format tekstu tytułu</a:t>
            </a:r>
            <a:endParaRPr b="0" lang="en-US" sz="1800" spc="-1" strike="noStrike">
              <a:solidFill>
                <a:srgbClr val="000000"/>
              </a:solidFill>
              <a:latin typeface="Garamond"/>
            </a:endParaRPr>
          </a:p>
        </p:txBody>
      </p:sp>
      <p:sp>
        <p:nvSpPr>
          <p:cNvPr id="56"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262626"/>
                </a:solidFill>
                <a:latin typeface="Garamond"/>
              </a:rPr>
              <a:t>Kliknij, aby edytować format tekstu konspektu</a:t>
            </a:r>
            <a:endParaRPr b="0" lang="en-US" sz="2400" spc="-1" strike="noStrike">
              <a:solidFill>
                <a:srgbClr val="262626"/>
              </a:solidFill>
              <a:latin typeface="Garamond"/>
            </a:endParaRPr>
          </a:p>
          <a:p>
            <a:pPr lvl="1" marL="864000" indent="-324000">
              <a:spcBef>
                <a:spcPts val="1134"/>
              </a:spcBef>
              <a:buClr>
                <a:srgbClr val="000000"/>
              </a:buClr>
              <a:buSzPct val="75000"/>
              <a:buFont typeface="Symbol" charset="2"/>
              <a:buChar char=""/>
            </a:pPr>
            <a:r>
              <a:rPr b="0" lang="en-US" sz="1800" spc="-1" strike="noStrike">
                <a:solidFill>
                  <a:srgbClr val="262626"/>
                </a:solidFill>
                <a:latin typeface="Garamond"/>
              </a:rPr>
              <a:t>Drugi poziom konspektu</a:t>
            </a:r>
            <a:endParaRPr b="0" lang="en-US" sz="1800" spc="-1" strike="noStrike">
              <a:solidFill>
                <a:srgbClr val="262626"/>
              </a:solidFill>
              <a:latin typeface="Garamond"/>
            </a:endParaRPr>
          </a:p>
          <a:p>
            <a:pPr lvl="2" marL="1296000" indent="-288000">
              <a:spcBef>
                <a:spcPts val="850"/>
              </a:spcBef>
              <a:buClr>
                <a:srgbClr val="000000"/>
              </a:buClr>
              <a:buSzPct val="45000"/>
              <a:buFont typeface="Wingdings" charset="2"/>
              <a:buChar char=""/>
            </a:pPr>
            <a:r>
              <a:rPr b="0" lang="en-US" sz="1600" spc="-1" strike="noStrike">
                <a:solidFill>
                  <a:srgbClr val="262626"/>
                </a:solidFill>
                <a:latin typeface="Garamond"/>
              </a:rPr>
              <a:t>Trzeci poziom konspektu</a:t>
            </a:r>
            <a:endParaRPr b="0" lang="en-US" sz="1600" spc="-1" strike="noStrike">
              <a:solidFill>
                <a:srgbClr val="262626"/>
              </a:solidFill>
              <a:latin typeface="Garamond"/>
            </a:endParaRPr>
          </a:p>
          <a:p>
            <a:pPr lvl="3" marL="1728000" indent="-216000">
              <a:spcBef>
                <a:spcPts val="567"/>
              </a:spcBef>
              <a:buClr>
                <a:srgbClr val="000000"/>
              </a:buClr>
              <a:buSzPct val="75000"/>
              <a:buFont typeface="Symbol" charset="2"/>
              <a:buChar char=""/>
            </a:pPr>
            <a:r>
              <a:rPr b="0" lang="en-US" sz="1400" spc="-1" strike="noStrike">
                <a:solidFill>
                  <a:srgbClr val="262626"/>
                </a:solidFill>
                <a:latin typeface="Garamond"/>
              </a:rPr>
              <a:t>Czwarty poziom konspektu</a:t>
            </a:r>
            <a:endParaRPr b="0" lang="en-US" sz="1400" spc="-1" strike="noStrike">
              <a:solidFill>
                <a:srgbClr val="262626"/>
              </a:solidFill>
              <a:latin typeface="Garamond"/>
            </a:endParaRPr>
          </a:p>
          <a:p>
            <a:pPr lvl="4" marL="2160000" indent="-216000">
              <a:spcBef>
                <a:spcPts val="283"/>
              </a:spcBef>
              <a:buClr>
                <a:srgbClr val="000000"/>
              </a:buClr>
              <a:buSzPct val="45000"/>
              <a:buFont typeface="Wingdings" charset="2"/>
              <a:buChar char=""/>
            </a:pPr>
            <a:r>
              <a:rPr b="0" lang="en-US" sz="2000" spc="-1" strike="noStrike">
                <a:solidFill>
                  <a:srgbClr val="262626"/>
                </a:solidFill>
                <a:latin typeface="Garamond"/>
              </a:rPr>
              <a:t>Piąty poziom konspektu</a:t>
            </a:r>
            <a:endParaRPr b="0" lang="en-US" sz="2000" spc="-1" strike="noStrike">
              <a:solidFill>
                <a:srgbClr val="262626"/>
              </a:solidFill>
              <a:latin typeface="Garamond"/>
            </a:endParaRPr>
          </a:p>
          <a:p>
            <a:pPr lvl="5" marL="2592000" indent="-216000">
              <a:spcBef>
                <a:spcPts val="283"/>
              </a:spcBef>
              <a:buClr>
                <a:srgbClr val="000000"/>
              </a:buClr>
              <a:buSzPct val="45000"/>
              <a:buFont typeface="Wingdings" charset="2"/>
              <a:buChar char=""/>
            </a:pPr>
            <a:r>
              <a:rPr b="0" lang="en-US" sz="2000" spc="-1" strike="noStrike">
                <a:solidFill>
                  <a:srgbClr val="262626"/>
                </a:solidFill>
                <a:latin typeface="Garamond"/>
              </a:rPr>
              <a:t>Szósty poziom konspektu</a:t>
            </a:r>
            <a:endParaRPr b="0" lang="en-US" sz="2000" spc="-1" strike="noStrike">
              <a:solidFill>
                <a:srgbClr val="262626"/>
              </a:solidFill>
              <a:latin typeface="Garamond"/>
            </a:endParaRPr>
          </a:p>
          <a:p>
            <a:pPr lvl="6" marL="3024000" indent="-216000">
              <a:spcBef>
                <a:spcPts val="283"/>
              </a:spcBef>
              <a:buClr>
                <a:srgbClr val="000000"/>
              </a:buClr>
              <a:buSzPct val="45000"/>
              <a:buFont typeface="Wingdings" charset="2"/>
              <a:buChar char=""/>
            </a:pPr>
            <a:r>
              <a:rPr b="0" lang="en-US" sz="2000" spc="-1" strike="noStrike">
                <a:solidFill>
                  <a:srgbClr val="262626"/>
                </a:solidFill>
                <a:latin typeface="Garamond"/>
              </a:rPr>
              <a:t>Siódmy poziom konspektu</a:t>
            </a:r>
            <a:endParaRPr b="0" lang="en-US" sz="2000" spc="-1" strike="noStrike">
              <a:solidFill>
                <a:srgbClr val="262626"/>
              </a:solidFill>
              <a:latin typeface="Garamond"/>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s/_rels/slide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1295280" y="982080"/>
            <a:ext cx="9600840" cy="1303560"/>
          </a:xfrm>
          <a:prstGeom prst="rect">
            <a:avLst/>
          </a:prstGeom>
          <a:noFill/>
          <a:ln>
            <a:noFill/>
          </a:ln>
        </p:spPr>
        <p:txBody>
          <a:bodyPr anchor="ctr"/>
          <a:p>
            <a:pPr algn="ctr">
              <a:lnSpc>
                <a:spcPct val="100000"/>
              </a:lnSpc>
            </a:pPr>
            <a:r>
              <a:rPr b="1" lang="en-US" sz="4400" spc="-1" strike="noStrike">
                <a:solidFill>
                  <a:srgbClr val="ff0000"/>
                </a:solidFill>
                <a:latin typeface="Garamond"/>
              </a:rPr>
              <a:t>Konstytucja 3 Maja</a:t>
            </a:r>
            <a:endParaRPr b="0" lang="en-US" sz="4400" spc="-1" strike="noStrike">
              <a:solidFill>
                <a:srgbClr val="000000"/>
              </a:solidFill>
              <a:latin typeface="Garamond"/>
            </a:endParaRPr>
          </a:p>
        </p:txBody>
      </p:sp>
      <p:pic>
        <p:nvPicPr>
          <p:cNvPr id="94" name="Picture 2" descr=""/>
          <p:cNvPicPr/>
          <p:nvPr/>
        </p:nvPicPr>
        <p:blipFill>
          <a:blip r:embed="rId1"/>
          <a:stretch/>
        </p:blipFill>
        <p:spPr>
          <a:xfrm>
            <a:off x="2419920" y="2523960"/>
            <a:ext cx="7351920" cy="356184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1012320" y="1080720"/>
            <a:ext cx="5224680" cy="4479480"/>
          </a:xfrm>
          <a:prstGeom prst="rect">
            <a:avLst/>
          </a:prstGeom>
          <a:noFill/>
          <a:ln>
            <a:noFill/>
          </a:ln>
        </p:spPr>
        <p:style>
          <a:lnRef idx="0"/>
          <a:fillRef idx="0"/>
          <a:effectRef idx="0"/>
          <a:fontRef idx="minor"/>
        </p:style>
        <p:txBody>
          <a:bodyPr lIns="90000" rIns="90000" tIns="45000" bIns="45000"/>
          <a:p>
            <a:pPr algn="just">
              <a:lnSpc>
                <a:spcPct val="100000"/>
              </a:lnSpc>
            </a:pPr>
            <a:r>
              <a:rPr b="0" lang="pl-PL" sz="1800" spc="-1" strike="noStrike">
                <a:solidFill>
                  <a:srgbClr val="212121"/>
                </a:solidFill>
                <a:latin typeface="Times New Roman"/>
              </a:rPr>
              <a:t>Konstytucyjny kompromis szlachecko-królewski łączył szlacheckie wyobrażenia o rzeczywistej demokracji szlacheckiej z królewskim programem monarchii konstytucyjnej. Został zapoczątkowany w połowie 1790 r. po przystąpieniu Stanisława Augusta do sojuszu polsko-pruskiego </a:t>
            </a:r>
            <a:br/>
            <a:r>
              <a:rPr b="0" lang="pl-PL" sz="1800" spc="-1" strike="noStrike">
                <a:solidFill>
                  <a:srgbClr val="212121"/>
                </a:solidFill>
                <a:latin typeface="Times New Roman"/>
              </a:rPr>
              <a:t>i ostatecznie wykształcony w ciągu września tegoż roku. Rosnąca orientacja szlachty na króla sprzyjała ostrożnej jej otwartości na program monarchy. Natomiast inicjatywy elity szlacheckiej na rzecz upodobnienia ustrojowego Rzeczypospolitej do czołowych wolnych państw ówczesnego świata, powodowały, iż obradujący Sejm wykazywał szereg zbieżności </a:t>
            </a:r>
            <a:br/>
            <a:r>
              <a:rPr b="0" lang="pl-PL" sz="1800" spc="-1" strike="noStrike">
                <a:solidFill>
                  <a:srgbClr val="212121"/>
                </a:solidFill>
                <a:latin typeface="Times New Roman"/>
              </a:rPr>
              <a:t>z królewskim projektem konstytucyjnym.</a:t>
            </a:r>
            <a:endParaRPr b="0" lang="pl-PL" sz="1800" spc="-1" strike="noStrike">
              <a:latin typeface="Arial"/>
            </a:endParaRPr>
          </a:p>
        </p:txBody>
      </p:sp>
      <p:pic>
        <p:nvPicPr>
          <p:cNvPr id="108" name="Picture 6" descr=""/>
          <p:cNvPicPr/>
          <p:nvPr/>
        </p:nvPicPr>
        <p:blipFill>
          <a:blip r:embed="rId1"/>
          <a:stretch/>
        </p:blipFill>
        <p:spPr>
          <a:xfrm>
            <a:off x="7140960" y="2383920"/>
            <a:ext cx="3036600" cy="2231280"/>
          </a:xfrm>
          <a:prstGeom prst="rect">
            <a:avLst/>
          </a:prstGeom>
          <a:ln>
            <a:noFill/>
          </a:ln>
        </p:spPr>
      </p:pic>
      <p:sp>
        <p:nvSpPr>
          <p:cNvPr id="109" name="CustomShape 2"/>
          <p:cNvSpPr/>
          <p:nvPr/>
        </p:nvSpPr>
        <p:spPr>
          <a:xfrm>
            <a:off x="7532280" y="1176120"/>
            <a:ext cx="26895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pl-PL" sz="1800" spc="-1" strike="noStrike">
                <a:solidFill>
                  <a:srgbClr val="000000"/>
                </a:solidFill>
                <a:latin typeface="Franklin Gothic Book"/>
              </a:rPr>
              <a:t>Monarchia konstytucyjna</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 name="Picture 4" descr=""/>
          <p:cNvPicPr/>
          <p:nvPr/>
        </p:nvPicPr>
        <p:blipFill>
          <a:blip r:embed="rId1"/>
          <a:stretch/>
        </p:blipFill>
        <p:spPr>
          <a:xfrm>
            <a:off x="5672520" y="1000800"/>
            <a:ext cx="5310720" cy="4615200"/>
          </a:xfrm>
          <a:prstGeom prst="rect">
            <a:avLst/>
          </a:prstGeom>
          <a:ln>
            <a:noFill/>
          </a:ln>
        </p:spPr>
      </p:pic>
      <p:sp>
        <p:nvSpPr>
          <p:cNvPr id="111" name="CustomShape 1"/>
          <p:cNvSpPr/>
          <p:nvPr/>
        </p:nvSpPr>
        <p:spPr>
          <a:xfrm>
            <a:off x="1121400" y="2985480"/>
            <a:ext cx="3972960" cy="912600"/>
          </a:xfrm>
          <a:prstGeom prst="rect">
            <a:avLst/>
          </a:prstGeom>
          <a:noFill/>
          <a:ln>
            <a:noFill/>
          </a:ln>
        </p:spPr>
        <p:style>
          <a:lnRef idx="0"/>
          <a:fillRef idx="0"/>
          <a:effectRef idx="0"/>
          <a:fontRef idx="minor"/>
        </p:style>
        <p:txBody>
          <a:bodyPr lIns="90000" rIns="90000" tIns="45000" bIns="45000"/>
          <a:p>
            <a:pPr>
              <a:lnSpc>
                <a:spcPct val="100000"/>
              </a:lnSpc>
            </a:pPr>
            <a:r>
              <a:rPr b="0" lang="pl-PL" sz="1800" spc="-1" strike="noStrike">
                <a:solidFill>
                  <a:srgbClr val="000000"/>
                </a:solidFill>
                <a:latin typeface="Franklin Gothic Book"/>
              </a:rPr>
              <a:t>Medal wybity w 1791 </a:t>
            </a:r>
            <a:br/>
            <a:r>
              <a:rPr b="0" lang="pl-PL" sz="1800" spc="-1" strike="noStrike">
                <a:solidFill>
                  <a:srgbClr val="000000"/>
                </a:solidFill>
                <a:latin typeface="Franklin Gothic Book"/>
              </a:rPr>
              <a:t>z okazji uchwalenia Konstytucji 3 maja</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1295280" y="982080"/>
            <a:ext cx="9600840" cy="1303560"/>
          </a:xfrm>
          <a:prstGeom prst="rect">
            <a:avLst/>
          </a:prstGeom>
          <a:noFill/>
          <a:ln>
            <a:noFill/>
          </a:ln>
        </p:spPr>
        <p:txBody>
          <a:bodyPr anchor="ctr">
            <a:normAutofit fontScale="95000"/>
          </a:bodyPr>
          <a:p>
            <a:pPr algn="ctr">
              <a:lnSpc>
                <a:spcPct val="100000"/>
              </a:lnSpc>
            </a:pPr>
            <a:r>
              <a:rPr b="1" lang="en-US" sz="4400" spc="-1" strike="noStrike">
                <a:solidFill>
                  <a:srgbClr val="ff0000"/>
                </a:solidFill>
                <a:latin typeface="Garamond"/>
              </a:rPr>
              <a:t>Znaczenie Konstytucji 3 Maja dla Polski</a:t>
            </a:r>
            <a:endParaRPr b="0" lang="en-US" sz="4400" spc="-1" strike="noStrike">
              <a:solidFill>
                <a:srgbClr val="000000"/>
              </a:solidFill>
              <a:latin typeface="Garamond"/>
            </a:endParaRPr>
          </a:p>
        </p:txBody>
      </p:sp>
      <p:sp>
        <p:nvSpPr>
          <p:cNvPr id="113" name="TextShape 2"/>
          <p:cNvSpPr txBox="1"/>
          <p:nvPr/>
        </p:nvSpPr>
        <p:spPr>
          <a:xfrm>
            <a:off x="1491480" y="2622240"/>
            <a:ext cx="9208800" cy="3318480"/>
          </a:xfrm>
          <a:prstGeom prst="rect">
            <a:avLst/>
          </a:prstGeom>
          <a:noFill/>
          <a:ln>
            <a:noFill/>
          </a:ln>
        </p:spPr>
        <p:txBody>
          <a:bodyPr>
            <a:normAutofit fontScale="50000"/>
          </a:bodyPr>
          <a:p>
            <a:pPr>
              <a:lnSpc>
                <a:spcPct val="100000"/>
              </a:lnSpc>
              <a:spcBef>
                <a:spcPts val="479"/>
              </a:spcBef>
              <a:spcAft>
                <a:spcPts val="601"/>
              </a:spcAft>
            </a:pPr>
            <a:r>
              <a:rPr b="0" lang="en-US" sz="2400" spc="-1" strike="noStrike">
                <a:solidFill>
                  <a:srgbClr val="000000"/>
                </a:solidFill>
                <a:latin typeface="Times New Roman"/>
              </a:rPr>
              <a:t>Król </a:t>
            </a:r>
            <a:r>
              <a:rPr b="0" lang="en-US" sz="2400" spc="-1" strike="noStrike">
                <a:solidFill>
                  <a:srgbClr val="262626"/>
                </a:solidFill>
                <a:latin typeface="Times New Roman"/>
              </a:rPr>
              <a:t>Stanisław August</a:t>
            </a:r>
            <a:r>
              <a:rPr b="0" lang="en-US" sz="2400" spc="-1" strike="noStrike">
                <a:solidFill>
                  <a:srgbClr val="000000"/>
                </a:solidFill>
                <a:latin typeface="Times New Roman"/>
              </a:rPr>
              <a:t> </a:t>
            </a:r>
            <a:r>
              <a:rPr b="0" lang="en-US" sz="2400" spc="-1" strike="noStrike">
                <a:solidFill>
                  <a:srgbClr val="262626"/>
                </a:solidFill>
                <a:latin typeface="Times New Roman"/>
              </a:rPr>
              <a:t>opisał Konstytucję 3 Maja, według współczesnego mu zapisu, jako „opartą w głównej mierze na konstytucji Stanów Zjednoczonych, lecz bez błędów w niej zawartych, zaadaptowaną do warunków panujących w Polsce”. Rzeczywiście, w polskiej i amerykańskiej konstytucji widoczne są podobne wpływy </a:t>
            </a:r>
            <a:r>
              <a:rPr b="0" lang="en-US" sz="2400" spc="-1" strike="noStrike">
                <a:solidFill>
                  <a:srgbClr val="212121"/>
                </a:solidFill>
                <a:latin typeface="Times New Roman"/>
              </a:rPr>
              <a:t>oświeceniowe, </a:t>
            </a:r>
            <a:r>
              <a:rPr b="0" lang="en-US" sz="2400" spc="-1" strike="noStrike">
                <a:solidFill>
                  <a:srgbClr val="262626"/>
                </a:solidFill>
                <a:latin typeface="Times New Roman"/>
              </a:rPr>
              <a:t>jak np. myśl Monteskiusza </a:t>
            </a:r>
            <a:br/>
            <a:r>
              <a:rPr b="0" lang="en-US" sz="2400" spc="-1" strike="noStrike">
                <a:solidFill>
                  <a:srgbClr val="262626"/>
                </a:solidFill>
                <a:latin typeface="Times New Roman"/>
              </a:rPr>
              <a:t>o podziale i równowadze władzy pomiędzy organami – tak aby, według słów Konstytucji 3 Maja (artykuł V), „</a:t>
            </a:r>
            <a:r>
              <a:rPr b="0" i="1" lang="en-US" sz="2400" spc="-1" strike="noStrike">
                <a:solidFill>
                  <a:srgbClr val="262626"/>
                </a:solidFill>
                <a:latin typeface="Times New Roman"/>
              </a:rPr>
              <a:t>...całość państw, wolność obywatelska i porządek społeczności w równej wadze na zawsze zostały, trzy władze rząd narodu polskiego składać powinny </a:t>
            </a:r>
            <a:br/>
            <a:r>
              <a:rPr b="0" i="1" lang="en-US" sz="2400" spc="-1" strike="noStrike">
                <a:solidFill>
                  <a:srgbClr val="262626"/>
                </a:solidFill>
                <a:latin typeface="Times New Roman"/>
              </a:rPr>
              <a:t>i z woli prawa niniejszego na zawsze składać będą, to jest: władza prawodawcza w stanach zgromadzonych, władza najwyższa wykonawcza w królu i Straży i władza sądownicza w jurysdykcjach na ten koniec ustanowionych lub ustanowić się mających...</a:t>
            </a:r>
            <a:r>
              <a:rPr b="0" lang="en-US" sz="2400" spc="-1" strike="noStrike">
                <a:solidFill>
                  <a:srgbClr val="262626"/>
                </a:solidFill>
                <a:latin typeface="Times New Roman"/>
              </a:rPr>
              <a:t>” – jak również idea powołania dwuizbowego parlamentu.</a:t>
            </a:r>
            <a:endParaRPr b="0" lang="en-US"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2460240" y="1944720"/>
            <a:ext cx="7053480" cy="3382200"/>
          </a:xfrm>
          <a:prstGeom prst="rect">
            <a:avLst/>
          </a:prstGeom>
          <a:noFill/>
          <a:ln>
            <a:noFill/>
          </a:ln>
        </p:spPr>
        <p:style>
          <a:lnRef idx="0"/>
          <a:fillRef idx="0"/>
          <a:effectRef idx="0"/>
          <a:fontRef idx="minor"/>
        </p:style>
        <p:txBody>
          <a:bodyPr lIns="90000" rIns="90000" tIns="45000" bIns="45000"/>
          <a:p>
            <a:pPr algn="just">
              <a:lnSpc>
                <a:spcPct val="100000"/>
              </a:lnSpc>
            </a:pPr>
            <a:r>
              <a:rPr b="0" lang="pl-PL" sz="1800" spc="-1" strike="noStrike">
                <a:solidFill>
                  <a:srgbClr val="000000"/>
                </a:solidFill>
                <a:latin typeface="Times New Roman"/>
              </a:rPr>
              <a:t>Konstytucja przyznała władzę narodowi, aczkolwiek trudności budzi zdefiniowanie tego podmiotu. Ustrojodawcy zabrakło konsekwencji, przemyślanej koncepcji i ostatecznie nie był w stanie klarownie zdefiniować narodu, mimo iż często się do niego odwoływał. Naród należy definiować w kontekście konkretnego postanowienia Ustawy, gdyż w tekście aktu znajdujemy trzy różne rozumienia narodu: </a:t>
            </a:r>
            <a:br/>
            <a:r>
              <a:rPr b="0" lang="pl-PL" sz="1800" spc="-1" strike="noStrike">
                <a:solidFill>
                  <a:srgbClr val="000000"/>
                </a:solidFill>
                <a:latin typeface="Times New Roman"/>
              </a:rPr>
              <a:t>1. naród, jako wszyscy mieszkańcy państwa (wszyscy poddani), bez względu na przynależność stanową; 2. naród, jako naród polityczny – </a:t>
            </a:r>
            <a:br/>
            <a:r>
              <a:rPr b="0" lang="pl-PL" sz="1800" spc="-1" strike="noStrike">
                <a:solidFill>
                  <a:srgbClr val="000000"/>
                </a:solidFill>
                <a:latin typeface="Times New Roman"/>
              </a:rPr>
              <a:t>a więc konkretny stan, szlachta; 3. naród, jako zamożna część wszystkich mieszkańców państwa, która sprawuje władzę polityczną. W kontekście rozważań o suwerenie naród rozumieć trzeba właściwie jako szlachtę, i to „posesyjną”</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2503800" y="1548000"/>
            <a:ext cx="7140600" cy="3930840"/>
          </a:xfrm>
          <a:prstGeom prst="rect">
            <a:avLst/>
          </a:prstGeom>
          <a:noFill/>
          <a:ln>
            <a:noFill/>
          </a:ln>
        </p:spPr>
        <p:style>
          <a:lnRef idx="0"/>
          <a:fillRef idx="0"/>
          <a:effectRef idx="0"/>
          <a:fontRef idx="minor"/>
        </p:style>
        <p:txBody>
          <a:bodyPr lIns="90000" rIns="90000" tIns="45000" bIns="45000"/>
          <a:p>
            <a:pPr algn="just">
              <a:lnSpc>
                <a:spcPct val="100000"/>
              </a:lnSpc>
            </a:pPr>
            <a:r>
              <a:rPr b="0" lang="pl-PL" sz="1800" spc="-1" strike="noStrike">
                <a:solidFill>
                  <a:srgbClr val="000000"/>
                </a:solidFill>
                <a:latin typeface="Times New Roman"/>
              </a:rPr>
              <a:t>Konstytucja ograniczała nadmierne immunitety prawne i polityczne przywileje szlachty zagrodowej. Ograniczała również demokrację, pozbawiając część społeczeństwa (</a:t>
            </a:r>
            <a:r>
              <a:rPr b="0" lang="pl-PL" sz="1800" spc="-1" strike="noStrike">
                <a:solidFill>
                  <a:srgbClr val="212121"/>
                </a:solidFill>
                <a:latin typeface="Times New Roman"/>
              </a:rPr>
              <a:t>szlachtę</a:t>
            </a:r>
            <a:r>
              <a:rPr b="0" lang="pl-PL" sz="1800" spc="-1" strike="noStrike">
                <a:solidFill>
                  <a:srgbClr val="000000"/>
                </a:solidFill>
                <a:latin typeface="Times New Roman"/>
              </a:rPr>
              <a:t> gołotę, tzn. nieposiadającą dóbr ziemskich) praw politycznych. We wcześniejszym (</a:t>
            </a:r>
            <a:r>
              <a:rPr b="0" lang="pl-PL" sz="1800" spc="-1" strike="noStrike">
                <a:solidFill>
                  <a:srgbClr val="212121"/>
                </a:solidFill>
                <a:latin typeface="Times New Roman"/>
              </a:rPr>
              <a:t>18 kwietnia 1791</a:t>
            </a:r>
            <a:r>
              <a:rPr b="0" lang="pl-PL" sz="1800" spc="-1" strike="noStrike">
                <a:solidFill>
                  <a:srgbClr val="000000"/>
                </a:solidFill>
                <a:latin typeface="Times New Roman"/>
              </a:rPr>
              <a:t>) akcie prawnym </a:t>
            </a:r>
            <a:r>
              <a:rPr b="0" lang="pl-PL" sz="1800" spc="-1" strike="noStrike">
                <a:solidFill>
                  <a:srgbClr val="212121"/>
                </a:solidFill>
                <a:latin typeface="Times New Roman"/>
              </a:rPr>
              <a:t>„Miasta Nasze Królewskie wolne w państwach Rzeczypospolitej”</a:t>
            </a:r>
            <a:r>
              <a:rPr b="0" lang="pl-PL" sz="1800" spc="-1" strike="noStrike">
                <a:solidFill>
                  <a:srgbClr val="000000"/>
                </a:solidFill>
                <a:latin typeface="Times New Roman"/>
              </a:rPr>
              <a:t> prawa te nadano mieszczaństwu. W jego artykule III zastrzeżono, że będzie on integralną częścią Konstytucji. Akt ten nadawał mieszczaństwu prawo do bezpieczeństwa osobistego,</a:t>
            </a:r>
            <a:r>
              <a:rPr b="0" lang="pl-PL" sz="1800" spc="-1" strike="noStrike">
                <a:solidFill>
                  <a:srgbClr val="101010"/>
                </a:solidFill>
                <a:latin typeface="Times New Roman"/>
              </a:rPr>
              <a:t> </a:t>
            </a:r>
            <a:r>
              <a:rPr b="0" lang="pl-PL" sz="1800" spc="-1" strike="noStrike">
                <a:solidFill>
                  <a:srgbClr val="000000"/>
                </a:solidFill>
                <a:latin typeface="Times New Roman"/>
              </a:rPr>
              <a:t>prawo do posiadania majątków ziemskich, prawo zajmowania stanowisk oficerskich i stanowisk w administracji państwowej, prawo nabywania szlachectwa. W akcie tym obejmowano pospólstwo opieką „prawa i administracji rządowej”. Był to pierwszy krok w kierunku zniesienia poddaństwa chłopów i nadania praw wyborczych tej największej, a zarazem najbardziej wyzyskiwanej klasie społecznej.</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1295280" y="982080"/>
            <a:ext cx="9600840" cy="1303560"/>
          </a:xfrm>
          <a:prstGeom prst="rect">
            <a:avLst/>
          </a:prstGeom>
          <a:noFill/>
          <a:ln>
            <a:noFill/>
          </a:ln>
        </p:spPr>
        <p:txBody>
          <a:bodyPr anchor="ctr"/>
          <a:p>
            <a:pPr algn="ctr">
              <a:lnSpc>
                <a:spcPct val="100000"/>
              </a:lnSpc>
            </a:pPr>
            <a:r>
              <a:rPr b="1" lang="en-US" sz="4400" spc="-1" strike="noStrike">
                <a:solidFill>
                  <a:srgbClr val="ff0000"/>
                </a:solidFill>
                <a:latin typeface="Garamond"/>
              </a:rPr>
              <a:t>Rękopisy Konstytucji 3 Maja</a:t>
            </a:r>
            <a:endParaRPr b="0" lang="en-US" sz="4400" spc="-1" strike="noStrike">
              <a:solidFill>
                <a:srgbClr val="000000"/>
              </a:solidFill>
              <a:latin typeface="Garamond"/>
            </a:endParaRPr>
          </a:p>
        </p:txBody>
      </p:sp>
      <p:pic>
        <p:nvPicPr>
          <p:cNvPr id="117" name="Picture 2" descr=""/>
          <p:cNvPicPr/>
          <p:nvPr/>
        </p:nvPicPr>
        <p:blipFill>
          <a:blip r:embed="rId1"/>
          <a:stretch/>
        </p:blipFill>
        <p:spPr>
          <a:xfrm>
            <a:off x="1088640" y="2471040"/>
            <a:ext cx="2655720" cy="3744360"/>
          </a:xfrm>
          <a:prstGeom prst="rect">
            <a:avLst/>
          </a:prstGeom>
          <a:ln>
            <a:noFill/>
          </a:ln>
        </p:spPr>
      </p:pic>
      <p:pic>
        <p:nvPicPr>
          <p:cNvPr id="118" name="Picture 8" descr=""/>
          <p:cNvPicPr/>
          <p:nvPr/>
        </p:nvPicPr>
        <p:blipFill>
          <a:blip r:embed="rId2"/>
          <a:stretch/>
        </p:blipFill>
        <p:spPr>
          <a:xfrm>
            <a:off x="4271760" y="3046680"/>
            <a:ext cx="3495600" cy="2504880"/>
          </a:xfrm>
          <a:prstGeom prst="rect">
            <a:avLst/>
          </a:prstGeom>
          <a:ln>
            <a:noFill/>
          </a:ln>
        </p:spPr>
      </p:pic>
      <p:pic>
        <p:nvPicPr>
          <p:cNvPr id="119" name="Picture 4" descr=""/>
          <p:cNvPicPr/>
          <p:nvPr/>
        </p:nvPicPr>
        <p:blipFill>
          <a:blip r:embed="rId3"/>
          <a:stretch/>
        </p:blipFill>
        <p:spPr>
          <a:xfrm>
            <a:off x="8294760" y="3046680"/>
            <a:ext cx="3034440" cy="25048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1295280" y="982080"/>
            <a:ext cx="9600840" cy="1303560"/>
          </a:xfrm>
          <a:prstGeom prst="rect">
            <a:avLst/>
          </a:prstGeom>
          <a:noFill/>
          <a:ln>
            <a:noFill/>
          </a:ln>
        </p:spPr>
        <p:txBody>
          <a:bodyPr anchor="ctr"/>
          <a:p>
            <a:pPr algn="ctr">
              <a:lnSpc>
                <a:spcPct val="100000"/>
              </a:lnSpc>
            </a:pPr>
            <a:r>
              <a:rPr b="1" lang="en-US" sz="4400" spc="-1" strike="noStrike">
                <a:solidFill>
                  <a:srgbClr val="ff0000"/>
                </a:solidFill>
                <a:latin typeface="Garamond"/>
              </a:rPr>
              <a:t>Święto Konstytucji 3 Maja</a:t>
            </a:r>
            <a:endParaRPr b="0" lang="en-US" sz="4400" spc="-1" strike="noStrike">
              <a:solidFill>
                <a:srgbClr val="000000"/>
              </a:solidFill>
              <a:latin typeface="Garamond"/>
            </a:endParaRPr>
          </a:p>
        </p:txBody>
      </p:sp>
      <p:sp>
        <p:nvSpPr>
          <p:cNvPr id="121" name="TextShape 2"/>
          <p:cNvSpPr txBox="1"/>
          <p:nvPr/>
        </p:nvSpPr>
        <p:spPr>
          <a:xfrm>
            <a:off x="1659960" y="2557080"/>
            <a:ext cx="8871480" cy="3560400"/>
          </a:xfrm>
          <a:prstGeom prst="rect">
            <a:avLst/>
          </a:prstGeom>
          <a:noFill/>
          <a:ln>
            <a:noFill/>
          </a:ln>
        </p:spPr>
        <p:txBody>
          <a:bodyPr>
            <a:normAutofit fontScale="49000"/>
          </a:bodyPr>
          <a:p>
            <a:pPr marL="285840" indent="-285480">
              <a:lnSpc>
                <a:spcPct val="100000"/>
              </a:lnSpc>
              <a:spcBef>
                <a:spcPts val="479"/>
              </a:spcBef>
              <a:spcAft>
                <a:spcPts val="601"/>
              </a:spcAft>
              <a:buClr>
                <a:srgbClr val="83992a"/>
              </a:buClr>
              <a:buSzPct val="115000"/>
              <a:buFont typeface="Arial"/>
              <a:buChar char="•"/>
            </a:pPr>
            <a:r>
              <a:rPr b="0" lang="en-US" sz="2400" spc="-1" strike="noStrike">
                <a:solidFill>
                  <a:srgbClr val="000000"/>
                </a:solidFill>
                <a:latin typeface="Times New Roman"/>
              </a:rPr>
              <a:t>Dzień </a:t>
            </a:r>
            <a:r>
              <a:rPr b="0" lang="en-US" sz="2400" spc="-1" strike="noStrike">
                <a:solidFill>
                  <a:srgbClr val="212121"/>
                </a:solidFill>
                <a:latin typeface="Times New Roman"/>
              </a:rPr>
              <a:t>3 maja 1791</a:t>
            </a:r>
            <a:r>
              <a:rPr b="0" lang="en-US" sz="2400" spc="-1" strike="noStrike">
                <a:solidFill>
                  <a:srgbClr val="000000"/>
                </a:solidFill>
                <a:latin typeface="Times New Roman"/>
              </a:rPr>
              <a:t> roku został uznany </a:t>
            </a:r>
            <a:r>
              <a:rPr b="0" i="1" lang="en-US" sz="2400" spc="-1" strike="noStrike">
                <a:solidFill>
                  <a:srgbClr val="212121"/>
                </a:solidFill>
                <a:latin typeface="Times New Roman"/>
              </a:rPr>
              <a:t>Świętem Konstytucji 3 Maja</a:t>
            </a:r>
            <a:r>
              <a:rPr b="0" lang="en-US" sz="2400" spc="-1" strike="noStrike">
                <a:solidFill>
                  <a:srgbClr val="000000"/>
                </a:solidFill>
                <a:latin typeface="Times New Roman"/>
              </a:rPr>
              <a:t>. Obchody tego święta były zakazane podczas rozbiorów, </a:t>
            </a:r>
            <a:br/>
            <a:r>
              <a:rPr b="0" lang="en-US" sz="2400" spc="-1" strike="noStrike">
                <a:solidFill>
                  <a:srgbClr val="000000"/>
                </a:solidFill>
                <a:latin typeface="Times New Roman"/>
              </a:rPr>
              <a:t>a ponownie jego obchodzenie zostało wznowione w II Rzeczypospolitej w kwietniu </a:t>
            </a:r>
            <a:r>
              <a:rPr b="0" lang="en-US" sz="2400" spc="-1" strike="noStrike">
                <a:solidFill>
                  <a:srgbClr val="212121"/>
                </a:solidFill>
                <a:latin typeface="Times New Roman"/>
              </a:rPr>
              <a:t>1919</a:t>
            </a:r>
            <a:r>
              <a:rPr b="0" lang="en-US" sz="2400" spc="-1" strike="noStrike">
                <a:solidFill>
                  <a:srgbClr val="000000"/>
                </a:solidFill>
                <a:latin typeface="Times New Roman"/>
              </a:rPr>
              <a:t> roku. Święto Konstytucji </a:t>
            </a:r>
            <a:br/>
            <a:r>
              <a:rPr b="0" lang="en-US" sz="2400" spc="-1" strike="noStrike">
                <a:solidFill>
                  <a:srgbClr val="000000"/>
                </a:solidFill>
                <a:latin typeface="Times New Roman"/>
              </a:rPr>
              <a:t>3 Maja zostało zdelegalizowane przez hitlerowców i sowietów podczas okupacji Polski w czasie II wojny światowej, a po antykomunistycznych demonstracjach w 1946 r. nie było obchodzone w Polsce, natomiast zastąpione obchodami </a:t>
            </a:r>
            <a:r>
              <a:rPr b="0" lang="en-US" sz="2400" spc="-1" strike="noStrike">
                <a:solidFill>
                  <a:srgbClr val="212121"/>
                </a:solidFill>
                <a:latin typeface="Times New Roman"/>
              </a:rPr>
              <a:t>Święta 1 Maja</a:t>
            </a:r>
            <a:r>
              <a:rPr b="0" lang="en-US" sz="2400" spc="-1" strike="noStrike">
                <a:solidFill>
                  <a:srgbClr val="000000"/>
                </a:solidFill>
                <a:latin typeface="Times New Roman"/>
              </a:rPr>
              <a:t>. W styczniu 1951 r. święto 3 maja zostało oficjalnie zdelegalizowane przez władze komunistyczne. W roku 1981 ponownie władze świętowały uchwalenie majowej konstytucji. Do roku 1989 w tym dniu często dochodziło w Polsce do protestów </a:t>
            </a:r>
            <a:br/>
            <a:r>
              <a:rPr b="0" lang="en-US" sz="2400" spc="-1" strike="noStrike">
                <a:solidFill>
                  <a:srgbClr val="000000"/>
                </a:solidFill>
                <a:latin typeface="Times New Roman"/>
              </a:rPr>
              <a:t>i demonstracji antyrządowych i antykomunistycznych. Po zmianie ustroju, od kwietnia 1990 r. Święto Konstytucji 3 Maja należy do uroczyście obchodzonych </a:t>
            </a:r>
            <a:r>
              <a:rPr b="0" lang="en-US" sz="2400" spc="-1" strike="noStrike">
                <a:solidFill>
                  <a:srgbClr val="212121"/>
                </a:solidFill>
                <a:latin typeface="Times New Roman"/>
              </a:rPr>
              <a:t>polskich świąt. </a:t>
            </a:r>
            <a:r>
              <a:rPr b="0" lang="en-US" sz="2400" spc="-1" strike="noStrike">
                <a:solidFill>
                  <a:srgbClr val="000000"/>
                </a:solidFill>
                <a:latin typeface="Times New Roman"/>
              </a:rPr>
              <a:t>W roku 2007 po raz pierwszy na </a:t>
            </a:r>
            <a:r>
              <a:rPr b="0" lang="en-US" sz="2400" spc="-1" strike="noStrike">
                <a:solidFill>
                  <a:srgbClr val="262626"/>
                </a:solidFill>
                <a:latin typeface="Times New Roman"/>
              </a:rPr>
              <a:t>Litwie</a:t>
            </a:r>
            <a:r>
              <a:rPr b="0" lang="en-US" sz="2400" spc="-1" strike="noStrike">
                <a:solidFill>
                  <a:srgbClr val="000000"/>
                </a:solidFill>
                <a:latin typeface="Times New Roman"/>
              </a:rPr>
              <a:t> obchodzono święto Konstytucji 3 maja.</a:t>
            </a:r>
            <a:endParaRPr b="0" lang="en-US" sz="2400" spc="-1" strike="noStrike">
              <a:solidFill>
                <a:srgbClr val="262626"/>
              </a:solidFill>
              <a:latin typeface="Garamond"/>
            </a:endParaRPr>
          </a:p>
          <a:p>
            <a:pPr>
              <a:lnSpc>
                <a:spcPct val="100000"/>
              </a:lnSpc>
              <a:spcBef>
                <a:spcPts val="479"/>
              </a:spcBef>
              <a:spcAft>
                <a:spcPts val="601"/>
              </a:spcAft>
            </a:pPr>
            <a:endParaRPr b="0" lang="en-US"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Picture 14" descr=""/>
          <p:cNvPicPr/>
          <p:nvPr/>
        </p:nvPicPr>
        <p:blipFill>
          <a:blip r:embed="rId1"/>
          <a:stretch/>
        </p:blipFill>
        <p:spPr>
          <a:xfrm>
            <a:off x="3091680" y="966600"/>
            <a:ext cx="5235840" cy="2407320"/>
          </a:xfrm>
          <a:prstGeom prst="rect">
            <a:avLst/>
          </a:prstGeom>
          <a:ln>
            <a:noFill/>
          </a:ln>
        </p:spPr>
      </p:pic>
      <p:pic>
        <p:nvPicPr>
          <p:cNvPr id="123" name="Picture 22" descr=""/>
          <p:cNvPicPr/>
          <p:nvPr/>
        </p:nvPicPr>
        <p:blipFill>
          <a:blip r:embed="rId2"/>
          <a:stretch/>
        </p:blipFill>
        <p:spPr>
          <a:xfrm>
            <a:off x="6455160" y="3494160"/>
            <a:ext cx="4611600" cy="2453040"/>
          </a:xfrm>
          <a:prstGeom prst="rect">
            <a:avLst/>
          </a:prstGeom>
          <a:ln>
            <a:noFill/>
          </a:ln>
        </p:spPr>
      </p:pic>
      <p:pic>
        <p:nvPicPr>
          <p:cNvPr id="124" name="Picture 16" descr=""/>
          <p:cNvPicPr/>
          <p:nvPr/>
        </p:nvPicPr>
        <p:blipFill>
          <a:blip r:embed="rId3"/>
          <a:stretch/>
        </p:blipFill>
        <p:spPr>
          <a:xfrm>
            <a:off x="1321560" y="3494160"/>
            <a:ext cx="3935880" cy="255168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Picture 2" descr=""/>
          <p:cNvPicPr/>
          <p:nvPr/>
        </p:nvPicPr>
        <p:blipFill>
          <a:blip r:embed="rId1"/>
          <a:stretch/>
        </p:blipFill>
        <p:spPr>
          <a:xfrm>
            <a:off x="3130920" y="1704240"/>
            <a:ext cx="5112360" cy="3312000"/>
          </a:xfrm>
          <a:prstGeom prst="rect">
            <a:avLst/>
          </a:prstGeom>
          <a:ln>
            <a:noFill/>
          </a:ln>
        </p:spPr>
      </p:pic>
      <p:sp>
        <p:nvSpPr>
          <p:cNvPr id="126" name="CustomShape 1"/>
          <p:cNvSpPr/>
          <p:nvPr/>
        </p:nvSpPr>
        <p:spPr>
          <a:xfrm>
            <a:off x="4234680" y="5108760"/>
            <a:ext cx="2938680" cy="639000"/>
          </a:xfrm>
          <a:prstGeom prst="rect">
            <a:avLst/>
          </a:prstGeom>
          <a:noFill/>
          <a:ln>
            <a:noFill/>
          </a:ln>
        </p:spPr>
        <p:style>
          <a:lnRef idx="0"/>
          <a:fillRef idx="0"/>
          <a:effectRef idx="0"/>
          <a:fontRef idx="minor"/>
        </p:style>
        <p:txBody>
          <a:bodyPr lIns="90000" rIns="90000" tIns="45000" bIns="45000"/>
          <a:p>
            <a:pPr>
              <a:lnSpc>
                <a:spcPct val="100000"/>
              </a:lnSpc>
            </a:pPr>
            <a:r>
              <a:rPr b="0" lang="pl-PL" sz="1800" spc="-1" strike="noStrike" cap="all">
                <a:solidFill>
                  <a:srgbClr val="4e3b30"/>
                </a:solidFill>
                <a:latin typeface="Franklin Gothic Medium"/>
              </a:rPr>
              <a:t>Julia Majchrzak</a:t>
            </a:r>
            <a:br/>
            <a:r>
              <a:rPr b="0" lang="pl-PL" sz="1800" spc="-1" strike="noStrike" cap="all">
                <a:solidFill>
                  <a:srgbClr val="4e3b30"/>
                </a:solidFill>
                <a:latin typeface="Franklin Gothic Medium"/>
              </a:rPr>
              <a:t>kl. Via</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Picture 4" descr=""/>
          <p:cNvPicPr/>
          <p:nvPr/>
        </p:nvPicPr>
        <p:blipFill>
          <a:blip r:embed="rId1"/>
          <a:stretch/>
        </p:blipFill>
        <p:spPr>
          <a:xfrm>
            <a:off x="1502280" y="750960"/>
            <a:ext cx="9100080" cy="5268240"/>
          </a:xfrm>
          <a:prstGeom prst="rect">
            <a:avLst/>
          </a:prstGeom>
          <a:ln>
            <a:noFill/>
          </a:ln>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2351160" y="1582200"/>
            <a:ext cx="7336440" cy="3107880"/>
          </a:xfrm>
          <a:prstGeom prst="rect">
            <a:avLst/>
          </a:prstGeom>
          <a:noFill/>
          <a:ln>
            <a:noFill/>
          </a:ln>
        </p:spPr>
        <p:style>
          <a:lnRef idx="0"/>
          <a:fillRef idx="0"/>
          <a:effectRef idx="0"/>
          <a:fontRef idx="minor"/>
        </p:style>
        <p:txBody>
          <a:bodyPr lIns="90000" rIns="90000" tIns="45000" bIns="45000"/>
          <a:p>
            <a:pPr>
              <a:lnSpc>
                <a:spcPct val="100000"/>
              </a:lnSpc>
            </a:pPr>
            <a:r>
              <a:rPr b="0" lang="pl-PL" sz="1800" spc="-1" strike="noStrike">
                <a:solidFill>
                  <a:srgbClr val="000000"/>
                </a:solidFill>
                <a:latin typeface="Times New Roman"/>
              </a:rPr>
              <a:t>Konstytucja 3 maja została ustanowiona ustawą rządową przyjętą tego dnia przez Sejm Czteroletni. Została zaprojektowana w celu zlikwidowania obecnych od dawna wad opartego na wolnej elekcji i demokracji szlacheckiej systemu politycznego Rzeczypospolitej Obojga Narodów. Konstytucja zmieniła ustrój państwa na monarchię dziedziczną, ograniczyła znacząco demokrację szlachecką, odbierając prawo głosu i decyzji w sprawach państwa szlachcie nieposiadającej ziemi (gołocie), wprowadziła częściowe zrównanie praw osobistych mieszczan i szlachty oraz stawiała chłopów pod ochroną państwa, </a:t>
            </a:r>
            <a:br/>
            <a:r>
              <a:rPr b="0" lang="pl-PL" sz="1800" spc="-1" strike="noStrike">
                <a:solidFill>
                  <a:srgbClr val="000000"/>
                </a:solidFill>
                <a:latin typeface="Times New Roman"/>
              </a:rPr>
              <a:t>w ten sposób łagodząc nadużycia</a:t>
            </a:r>
            <a:r>
              <a:rPr b="0" lang="pl-PL" sz="1800" spc="-1" strike="noStrike">
                <a:solidFill>
                  <a:srgbClr val="000000"/>
                </a:solidFill>
                <a:latin typeface="Arial"/>
              </a:rPr>
              <a:t> pańszczyzny</a:t>
            </a:r>
            <a:r>
              <a:rPr b="0" lang="pl-PL" sz="1800" spc="-1" strike="noStrike">
                <a:solidFill>
                  <a:srgbClr val="000000"/>
                </a:solidFill>
                <a:latin typeface="Times New Roman"/>
              </a:rPr>
              <a:t>. Konstytucja formalnie zniosła</a:t>
            </a:r>
            <a:r>
              <a:rPr b="0" lang="pl-PL" sz="1800" spc="-1" strike="noStrike">
                <a:solidFill>
                  <a:srgbClr val="000000"/>
                </a:solidFill>
                <a:latin typeface="Arial"/>
              </a:rPr>
              <a:t> liberum veto.</a:t>
            </a:r>
            <a:endParaRPr b="0" lang="pl-PL" sz="18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2460240" y="1672560"/>
            <a:ext cx="7119000" cy="3382200"/>
          </a:xfrm>
          <a:prstGeom prst="rect">
            <a:avLst/>
          </a:prstGeom>
          <a:noFill/>
          <a:ln>
            <a:noFill/>
          </a:ln>
        </p:spPr>
        <p:style>
          <a:lnRef idx="0"/>
          <a:fillRef idx="0"/>
          <a:effectRef idx="0"/>
          <a:fontRef idx="minor"/>
        </p:style>
        <p:txBody>
          <a:bodyPr lIns="90000" rIns="90000" tIns="45000" bIns="45000"/>
          <a:p>
            <a:pPr algn="just">
              <a:lnSpc>
                <a:spcPct val="100000"/>
              </a:lnSpc>
            </a:pPr>
            <a:r>
              <a:rPr b="0" lang="pl-PL" sz="1800" spc="-1" strike="noStrike">
                <a:solidFill>
                  <a:srgbClr val="000000"/>
                </a:solidFill>
                <a:latin typeface="Times New Roman"/>
              </a:rPr>
              <a:t>Przyjęcie monarchicznej Konstytucji 3 maja spowodowało opozycję republikanów oraz sprowokowało wrogość Imperium Rosyjskiego, które od 1768 roku było protektorem Rzeczypospolitej i gwarantem nienaruszalności jej ustroju. W wojnie w obronie konstytucji Polska, zdradzona przez swojego pruskiego sprzymierzeńca Fryderyka Wilhelma II, została pokonana przez wojska rosyjskie Katarzyny Wielkiej, wspierające konfederację targowicką – spisek części polskich magnatów przeciwnych zmianie ustroju Rzeczypospolitej. Po utracie niepodległości w 1795 roku przez 123 lata rozbiorów przypominała </a:t>
            </a:r>
            <a:br/>
            <a:r>
              <a:rPr b="0" lang="pl-PL" sz="1800" spc="-1" strike="noStrike">
                <a:solidFill>
                  <a:srgbClr val="000000"/>
                </a:solidFill>
                <a:latin typeface="Times New Roman"/>
              </a:rPr>
              <a:t>o walce o niepodległość. Zdaniem dwóch współautorów Ignacego Potockiego i Hugona Kołłątaja była „ostatnią wolą i testamentem gasnącej Ojczyzny”.</a:t>
            </a:r>
            <a:endParaRPr b="0" lang="pl-PL" sz="18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1295280" y="982080"/>
            <a:ext cx="9600840" cy="1303560"/>
          </a:xfrm>
          <a:prstGeom prst="rect">
            <a:avLst/>
          </a:prstGeom>
          <a:noFill/>
          <a:ln>
            <a:noFill/>
          </a:ln>
        </p:spPr>
        <p:txBody>
          <a:bodyPr anchor="ctr"/>
          <a:p>
            <a:pPr algn="ctr">
              <a:lnSpc>
                <a:spcPct val="100000"/>
              </a:lnSpc>
            </a:pPr>
            <a:r>
              <a:rPr b="1" lang="en-US" sz="4400" spc="-1" strike="noStrike">
                <a:solidFill>
                  <a:srgbClr val="ff0000"/>
                </a:solidFill>
                <a:latin typeface="Garamond"/>
              </a:rPr>
              <a:t>Zaprzysiężenie Konstytucji 3 Maja</a:t>
            </a:r>
            <a:endParaRPr b="0" lang="en-US" sz="4400" spc="-1" strike="noStrike">
              <a:solidFill>
                <a:srgbClr val="000000"/>
              </a:solidFill>
              <a:latin typeface="Garamond"/>
            </a:endParaRPr>
          </a:p>
        </p:txBody>
      </p:sp>
      <p:pic>
        <p:nvPicPr>
          <p:cNvPr id="99" name="Picture 6" descr=""/>
          <p:cNvPicPr/>
          <p:nvPr/>
        </p:nvPicPr>
        <p:blipFill>
          <a:blip r:embed="rId1"/>
          <a:stretch/>
        </p:blipFill>
        <p:spPr>
          <a:xfrm>
            <a:off x="2699640" y="2579760"/>
            <a:ext cx="5921640" cy="327636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1295280" y="982080"/>
            <a:ext cx="9600840" cy="1303560"/>
          </a:xfrm>
          <a:prstGeom prst="rect">
            <a:avLst/>
          </a:prstGeom>
          <a:noFill/>
          <a:ln>
            <a:noFill/>
          </a:ln>
        </p:spPr>
        <p:txBody>
          <a:bodyPr anchor="ctr"/>
          <a:p>
            <a:pPr algn="ctr">
              <a:lnSpc>
                <a:spcPct val="100000"/>
              </a:lnSpc>
            </a:pPr>
            <a:r>
              <a:rPr b="1" lang="en-US" sz="4400" spc="-1" strike="noStrike">
                <a:solidFill>
                  <a:srgbClr val="ff0000"/>
                </a:solidFill>
                <a:latin typeface="Garamond"/>
              </a:rPr>
              <a:t>Uchwalenie Konstytucji 3 Maja 1791</a:t>
            </a:r>
            <a:endParaRPr b="0" lang="en-US" sz="4400" spc="-1" strike="noStrike">
              <a:solidFill>
                <a:srgbClr val="000000"/>
              </a:solidFill>
              <a:latin typeface="Garamond"/>
            </a:endParaRPr>
          </a:p>
        </p:txBody>
      </p:sp>
      <p:pic>
        <p:nvPicPr>
          <p:cNvPr id="101" name="Picture 2" descr=""/>
          <p:cNvPicPr/>
          <p:nvPr/>
        </p:nvPicPr>
        <p:blipFill>
          <a:blip r:embed="rId1"/>
          <a:stretch/>
        </p:blipFill>
        <p:spPr>
          <a:xfrm>
            <a:off x="2481840" y="2535840"/>
            <a:ext cx="6868440" cy="357084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2699640" y="1438920"/>
            <a:ext cx="6411240" cy="4205160"/>
          </a:xfrm>
          <a:prstGeom prst="rect">
            <a:avLst/>
          </a:prstGeom>
          <a:noFill/>
          <a:ln>
            <a:noFill/>
          </a:ln>
        </p:spPr>
        <p:style>
          <a:lnRef idx="0"/>
          <a:fillRef idx="0"/>
          <a:effectRef idx="0"/>
          <a:fontRef idx="minor"/>
        </p:style>
        <p:txBody>
          <a:bodyPr lIns="90000" rIns="90000" tIns="45000" bIns="45000"/>
          <a:p>
            <a:pPr algn="just">
              <a:lnSpc>
                <a:spcPct val="100000"/>
              </a:lnSpc>
            </a:pPr>
            <a:r>
              <a:rPr b="0" lang="pl-PL" sz="1800" spc="-1" strike="noStrike">
                <a:solidFill>
                  <a:srgbClr val="000000"/>
                </a:solidFill>
                <a:latin typeface="Times New Roman"/>
              </a:rPr>
              <a:t>Wydarzenia na świecie stworzyły atmosferę sprzyjającą reformatorom. Sąsiedzi Polski byli zbyt zaangażowani w wojny </a:t>
            </a:r>
            <a:br/>
            <a:r>
              <a:rPr b="0" lang="pl-PL" sz="1800" spc="-1" strike="noStrike">
                <a:solidFill>
                  <a:srgbClr val="000000"/>
                </a:solidFill>
                <a:latin typeface="Times New Roman"/>
              </a:rPr>
              <a:t>(w szczególności z Imperium Osmańskim) i w rozwiązywanie wewnętrznych konfliktów, aby ingerować w Polsce. Największe możliwości reform otworzył Sejm Czteroletni obradujący </a:t>
            </a:r>
            <a:br/>
            <a:r>
              <a:rPr b="0" lang="pl-PL" sz="1800" spc="-1" strike="noStrike">
                <a:solidFill>
                  <a:srgbClr val="000000"/>
                </a:solidFill>
                <a:latin typeface="Times New Roman"/>
              </a:rPr>
              <a:t>w latach 1788–1792. 7 września 1789 sejm wyłonił Deputację do Formy Rządu, kierowaną przez biskupa kamienieckiego Adama Stanisława Krasińskiego, do zadań której należało opracowanie projektu zmiany ustroju Rzeczypospolitej. 17 grudnia 1789 do sejmu wniesiono zaaprobowany przez deputację tekst marszałka nadwornego litewskiego Ignacego Potockiego pt. Zasady do formy rządu. Projekt ten, zgodny z duchem republikańskim, zakładał podporządkowanie rządu sejmowi, a sejmu sejmikom, przy zachowaniu wybieralności wszystkich urzędników państwowych, od króla począwszy.</a:t>
            </a:r>
            <a:endParaRPr b="0" lang="pl-PL" sz="18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1273680" y="1283400"/>
            <a:ext cx="5964840" cy="4478760"/>
          </a:xfrm>
          <a:prstGeom prst="rect">
            <a:avLst/>
          </a:prstGeom>
          <a:noFill/>
          <a:ln>
            <a:noFill/>
          </a:ln>
        </p:spPr>
        <p:style>
          <a:lnRef idx="0"/>
          <a:fillRef idx="0"/>
          <a:effectRef idx="0"/>
          <a:fontRef idx="minor"/>
        </p:style>
        <p:txBody>
          <a:bodyPr lIns="90000" rIns="90000" tIns="45000" bIns="45000"/>
          <a:p>
            <a:pPr algn="just">
              <a:lnSpc>
                <a:spcPct val="100000"/>
              </a:lnSpc>
            </a:pPr>
            <a:r>
              <a:rPr b="0" lang="pl-PL" sz="1800" spc="-1" strike="noStrike">
                <a:solidFill>
                  <a:srgbClr val="000000"/>
                </a:solidFill>
                <a:latin typeface="Times New Roman"/>
              </a:rPr>
              <a:t>W czerwcu i lipcu 1790 Ignacy Potocki opracował liczący 658 artykułów Projekt do formy rządów, złożony do sejmu 2 sierpnia 1790, który stanowił szersze wyłożenie jego koncepcji republikańskich. Projekt ten, zakładający nikłą władzę monarchy, spotkał się ze sprzeciwem Stanisława Augusta. Od roku 1790 sejm przyjął formę sejmu skonfederowanego. Skonfederowany sejm stanowił kontynuację konfederacji sejmowej zawiązanej już 7 października 1788. W wyniku podniesienia bezpieczeństwa kraju dzięki zawiązaniu </a:t>
            </a:r>
            <a:br/>
            <a:r>
              <a:rPr b="0" lang="pl-PL" sz="1800" spc="-1" strike="noStrike">
                <a:solidFill>
                  <a:srgbClr val="000000"/>
                </a:solidFill>
                <a:latin typeface="Times New Roman"/>
              </a:rPr>
              <a:t>29 marca 1790 roku sojuszu zaczepno-odpornego z Prusami, król Stanisław August zaczął sprzyjać Stronnictwu Patriotycznemu. Przystąpienie króla do sojuszu polsko-pruskiego zainicjowało przełom polityczny w obradach sejmowych wyrażający się we współdziałaniu Stanisława Augusta z patriotyczną większością sejmową.</a:t>
            </a:r>
            <a:endParaRPr b="0" lang="pl-PL" sz="1800" spc="-1" strike="noStrike">
              <a:latin typeface="Arial"/>
            </a:endParaRPr>
          </a:p>
        </p:txBody>
      </p:sp>
      <p:pic>
        <p:nvPicPr>
          <p:cNvPr id="104" name="Picture 2" descr=""/>
          <p:cNvPicPr/>
          <p:nvPr/>
        </p:nvPicPr>
        <p:blipFill>
          <a:blip r:embed="rId1"/>
          <a:stretch/>
        </p:blipFill>
        <p:spPr>
          <a:xfrm>
            <a:off x="7903080" y="1283400"/>
            <a:ext cx="3091320" cy="424692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055880" y="583200"/>
            <a:ext cx="7064640" cy="5576760"/>
          </a:xfrm>
          <a:prstGeom prst="rect">
            <a:avLst/>
          </a:prstGeom>
          <a:noFill/>
          <a:ln>
            <a:noFill/>
          </a:ln>
        </p:spPr>
        <p:style>
          <a:lnRef idx="0"/>
          <a:fillRef idx="0"/>
          <a:effectRef idx="0"/>
          <a:fontRef idx="minor"/>
        </p:style>
        <p:txBody>
          <a:bodyPr lIns="90000" rIns="90000" tIns="45000" bIns="45000"/>
          <a:p>
            <a:pPr algn="just">
              <a:lnSpc>
                <a:spcPct val="100000"/>
              </a:lnSpc>
            </a:pPr>
            <a:r>
              <a:rPr b="0" lang="pl-PL" sz="1800" spc="-1" strike="noStrike">
                <a:solidFill>
                  <a:srgbClr val="000000"/>
                </a:solidFill>
                <a:latin typeface="Times New Roman"/>
              </a:rPr>
              <a:t>4 grudnia 1790 Ignacy Potocki w rozmowie ze Stanisławem Augustem ustalił, że król przejmie inicjatywę w pracach nad kształtem nowej konstytucji, a projekt ten przygotowany </a:t>
            </a:r>
            <a:br/>
            <a:r>
              <a:rPr b="0" lang="pl-PL" sz="1800" spc="-1" strike="noStrike">
                <a:solidFill>
                  <a:srgbClr val="000000"/>
                </a:solidFill>
                <a:latin typeface="Times New Roman"/>
              </a:rPr>
              <a:t>w tajemnicy, zostanie w całości przedstawiony do zatwierdzenia sejmowi. Władca podyktował główne założenia nowej ustawy zasadniczej swojemu sekretarzowi Scipione Piattoliemu, który na ich podstawie naszkicował kolejne dwie wersje przyszłej konstytucji. Po konsultacji tych tekstów </a:t>
            </a:r>
            <a:br/>
            <a:r>
              <a:rPr b="0" lang="pl-PL" sz="1800" spc="-1" strike="noStrike">
                <a:solidFill>
                  <a:srgbClr val="000000"/>
                </a:solidFill>
                <a:latin typeface="Times New Roman"/>
              </a:rPr>
              <a:t>z Ignacym Potockim, król podyktował swojemu współpracownikowi Aleksandrowi Linowskiemu projekt zatytułowany </a:t>
            </a:r>
            <a:r>
              <a:rPr b="0" i="1" lang="pl-PL" sz="1800" spc="-1" strike="noStrike">
                <a:solidFill>
                  <a:srgbClr val="000000"/>
                </a:solidFill>
                <a:latin typeface="Times New Roman"/>
              </a:rPr>
              <a:t>Reforma konstytucji</a:t>
            </a:r>
            <a:r>
              <a:rPr b="0" lang="pl-PL" sz="1800" spc="-1" strike="noStrike">
                <a:solidFill>
                  <a:srgbClr val="000000"/>
                </a:solidFill>
                <a:latin typeface="Times New Roman"/>
              </a:rPr>
              <a:t>, który z kolei konsultowany ze Stanisławem Małachowskim, Hugonem Kołłątajem </a:t>
            </a:r>
            <a:br/>
            <a:r>
              <a:rPr b="0" lang="pl-PL" sz="1800" spc="-1" strike="noStrike">
                <a:solidFill>
                  <a:srgbClr val="000000"/>
                </a:solidFill>
                <a:latin typeface="Times New Roman"/>
              </a:rPr>
              <a:t>i Ignacym Potockim legł u podstaw następnego projektu </a:t>
            </a:r>
            <a:r>
              <a:rPr b="0" i="1" lang="pl-PL" sz="1800" spc="-1" strike="noStrike">
                <a:solidFill>
                  <a:srgbClr val="000000"/>
                </a:solidFill>
                <a:latin typeface="Times New Roman"/>
              </a:rPr>
              <a:t>Prawa konstytucyjne</a:t>
            </a:r>
            <a:r>
              <a:rPr b="0" lang="pl-PL" sz="1800" spc="-1" strike="noStrike">
                <a:solidFill>
                  <a:srgbClr val="000000"/>
                </a:solidFill>
                <a:latin typeface="Times New Roman"/>
              </a:rPr>
              <a:t>, opatrzonego datą 25 marca 1791. Tekst ten sporządzony przez Hugona Kołłątaja był już bardzo zbliżony do ostatecznej redakcji Konstytucji 3 maja. Kołłątaj był też ostatecznym redaktorem tekstu Ustawy Zasadniczej Wstępny projekt nowej konstytucji został przygotowany przez króla </a:t>
            </a:r>
            <a:br/>
            <a:r>
              <a:rPr b="0" lang="pl-PL" sz="1800" spc="-1" strike="noStrike">
                <a:solidFill>
                  <a:srgbClr val="000000"/>
                </a:solidFill>
                <a:latin typeface="Times New Roman"/>
              </a:rPr>
              <a:t>z udziałem między innymi Stanisława Małachowskiego, Ignacego Potockiego, Hugona Kołłątaja oraz osobistego sekretarza króla Scipione Piattoliego.</a:t>
            </a:r>
            <a:endParaRPr b="0" lang="pl-PL" sz="1800" spc="-1" strike="noStrike">
              <a:latin typeface="Arial"/>
            </a:endParaRPr>
          </a:p>
        </p:txBody>
      </p:sp>
      <p:pic>
        <p:nvPicPr>
          <p:cNvPr id="106" name="Picture 2" descr=""/>
          <p:cNvPicPr/>
          <p:nvPr/>
        </p:nvPicPr>
        <p:blipFill>
          <a:blip r:embed="rId1"/>
          <a:stretch/>
        </p:blipFill>
        <p:spPr>
          <a:xfrm>
            <a:off x="8240400" y="1045080"/>
            <a:ext cx="3112920" cy="460440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Organic</Template>
  <TotalTime>105</TotalTime>
  <Application>LibreOffice/6.1.0.3$Windows_x86 LibreOffice_project/efb621ed25068d70781dc026f7e9c5187a4decd1</Application>
  <Words>152</Words>
  <Paragraphs>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2021-04-29T12:13:56Z</dcterms:created>
  <dc:creator>Edyta</dc:creator>
  <dc:description/>
  <dc:language>pl-PL</dc:language>
  <cp:lastModifiedBy>Edyta</cp:lastModifiedBy>
  <dcterms:modified xsi:type="dcterms:W3CDTF">2021-04-29T13:59:03Z</dcterms:modified>
  <cp:revision>9</cp:revision>
  <dc:subject/>
  <dc:title>Konstytucja 3 Maja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Panoramiczny</vt:lpwstr>
  </property>
  <property fmtid="{D5CDD505-2E9C-101B-9397-08002B2CF9AE}" pid="9" name="ScaleCrop">
    <vt:bool>0</vt:bool>
  </property>
  <property fmtid="{D5CDD505-2E9C-101B-9397-08002B2CF9AE}" pid="10" name="ShareDoc">
    <vt:bool>0</vt:bool>
  </property>
  <property fmtid="{D5CDD505-2E9C-101B-9397-08002B2CF9AE}" pid="11" name="Slides">
    <vt:i4>18</vt:i4>
  </property>
</Properties>
</file>